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7" r:id="rId3"/>
    <p:sldId id="258" r:id="rId4"/>
    <p:sldId id="285" r:id="rId5"/>
    <p:sldId id="262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60" r:id="rId14"/>
  </p:sldIdLst>
  <p:sldSz cx="9144000" cy="5143500" type="screen16x9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Bernard MT Condensed" panose="02050806060905020404" pitchFamily="18" charset="0"/>
      <p:regular r:id="rId20"/>
    </p:embeddedFont>
    <p:embeddedFont>
      <p:font typeface="Nixie One" panose="020B0604020202020204" charset="0"/>
      <p:regular r:id="rId21"/>
    </p:embeddedFont>
    <p:embeddedFont>
      <p:font typeface="Muli" panose="020B0604020202020204" charset="0"/>
      <p:regular r:id="rId22"/>
      <p:bold r:id="rId23"/>
      <p:italic r:id="rId24"/>
      <p:boldItalic r:id="rId25"/>
    </p:embeddedFont>
    <p:embeddedFont>
      <p:font typeface="Berlin Sans FB Demi" panose="020E0802020502020306" pitchFamily="34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35FAA8C-03CF-4F44-9B4A-C79F37602BD8}">
  <a:tblStyle styleId="{C35FAA8C-03CF-4F44-9B4A-C79F37602B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04" y="-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2973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175" y="2427734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3200" b="1" dirty="0">
                <a:latin typeface="Bernard MT Condensed" panose="02050806060905020404" pitchFamily="18" charset="0"/>
              </a:rPr>
              <a:t>Educa Kids: A Gamificação do Ensino para alfabetização de crianças</a:t>
            </a:r>
          </a:p>
        </p:txBody>
      </p:sp>
      <p:pic>
        <p:nvPicPr>
          <p:cNvPr id="1026" name="Picture 2" descr="Grupo Alfa de Ens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85055"/>
            <a:ext cx="1857375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23528" y="1203598"/>
            <a:ext cx="1811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PÓS-GRADUAÇÃO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106317" y="1851670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Robson Carlos Dias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084168" y="2139702"/>
            <a:ext cx="279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Tangriane F. </a:t>
            </a:r>
            <a:r>
              <a:rPr lang="pt-BR" dirty="0" smtClean="0">
                <a:solidFill>
                  <a:schemeClr val="bg1"/>
                </a:solidFill>
              </a:rPr>
              <a:t>Kolisnichenco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Silva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39552" y="1399877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WebDev-2017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483768" y="-20538"/>
            <a:ext cx="619268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Jogo da Bexiga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851920" y="987574"/>
            <a:ext cx="4608512" cy="415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600" dirty="0" smtClean="0"/>
              <a:t>Ao </a:t>
            </a:r>
            <a:r>
              <a:rPr lang="pt-BR" sz="1600" dirty="0"/>
              <a:t>escolher o jogo da bexiga o jogo ira iniciar com uma letra no canto superior direito e será executado um áudio com o som da pronuncia da letra sorteada, e automaticamente o jogo criara varias bexigas aleatórias na parte superior </a:t>
            </a:r>
            <a:r>
              <a:rPr lang="pt-BR" sz="1600" dirty="0" smtClean="0"/>
              <a:t>da tela e </a:t>
            </a:r>
            <a:r>
              <a:rPr lang="pt-BR" sz="1600" dirty="0"/>
              <a:t>entre elas estará a correspondente a sorteada, e com o efeito de gravidade as bexigas caíram lentamente, ao clicar na bexiga com a letra correspondente a letra sorteada ela irar estourar, acrescentar um ponto na pontuação e executara um som semelhante ao estouro de uma bexiga, em caso de escolha incorreta a bexiga vai estourar e executar um som representando o erro.</a:t>
            </a:r>
          </a:p>
          <a:p>
            <a:endParaRPr sz="1600" dirty="0"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3" y="1609813"/>
            <a:ext cx="3619850" cy="26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1979712" y="-20538"/>
            <a:ext cx="705678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Jogo Recompensa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4283968" y="915566"/>
            <a:ext cx="4608512" cy="415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 smtClean="0"/>
              <a:t>Ao clicar no jogo da Recompensa, o jogo verifica se o Aluno já ganhou 50 pontos com os jogos Educativos.</a:t>
            </a:r>
            <a:endParaRPr lang="pt-BR" sz="1800" dirty="0"/>
          </a:p>
          <a:p>
            <a:r>
              <a:rPr lang="pt-BR" sz="1800" dirty="0" smtClean="0"/>
              <a:t>Essa </a:t>
            </a:r>
            <a:r>
              <a:rPr lang="pt-BR" sz="1800" dirty="0"/>
              <a:t>fase tem como objetivo fazer o personagem coletar todas as moedas do senário sem tocar no cacto que nesse jogo simboliza o </a:t>
            </a:r>
            <a:r>
              <a:rPr lang="pt-BR" sz="1800" dirty="0" smtClean="0"/>
              <a:t>adversário, </a:t>
            </a:r>
            <a:r>
              <a:rPr lang="pt-BR" sz="1800" dirty="0"/>
              <a:t>caso o aluno esteja jogando em algum tablet ou smartphone, poderá usar os comandos touch clicando nas setas que representa os botões, somente após coletar todas as moedas a porta </a:t>
            </a:r>
            <a:r>
              <a:rPr lang="pt-BR" sz="1800" dirty="0" smtClean="0"/>
              <a:t>da  </a:t>
            </a:r>
            <a:r>
              <a:rPr lang="pt-BR" sz="1800" dirty="0"/>
              <a:t>nova fase se </a:t>
            </a:r>
            <a:r>
              <a:rPr lang="pt-BR" sz="1800" dirty="0" smtClean="0"/>
              <a:t>abrirá.</a:t>
            </a:r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81" y="1137363"/>
            <a:ext cx="2201107" cy="15784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5" y="2715160"/>
            <a:ext cx="3389322" cy="23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1907704" y="-164554"/>
            <a:ext cx="705678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Jogo Recompensa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4355976" y="864096"/>
            <a:ext cx="4608512" cy="415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 smtClean="0"/>
              <a:t>Se </a:t>
            </a:r>
            <a:r>
              <a:rPr lang="pt-BR" sz="1800" dirty="0"/>
              <a:t>em qualquer momento </a:t>
            </a:r>
            <a:r>
              <a:rPr lang="pt-BR" sz="1800" dirty="0" smtClean="0"/>
              <a:t>o personagem </a:t>
            </a:r>
            <a:r>
              <a:rPr lang="pt-BR" sz="1800" dirty="0"/>
              <a:t>encostar no cacto o </a:t>
            </a:r>
            <a:r>
              <a:rPr lang="pt-BR" sz="1800" dirty="0" smtClean="0"/>
              <a:t>jogo mostra a tela Game Over.</a:t>
            </a:r>
            <a:endParaRPr lang="pt-BR" sz="1800" dirty="0"/>
          </a:p>
          <a:p>
            <a:r>
              <a:rPr lang="pt-BR" sz="1800" dirty="0"/>
              <a:t>A fase apresenta três botões, ao clicar o primeiro da esquerda para a direita chamar o menu principal, o botão do meio ira reiniciar o jogo desde a primeira fase e o ultimo a direita ira reiniciar o jogo na mesma fase que o jogador se </a:t>
            </a:r>
            <a:r>
              <a:rPr lang="pt-BR" sz="1800" dirty="0" smtClean="0"/>
              <a:t>encontra.</a:t>
            </a:r>
          </a:p>
          <a:p>
            <a:r>
              <a:rPr lang="pt-BR" sz="1800" dirty="0" smtClean="0"/>
              <a:t>Caso o jogador consiga passar</a:t>
            </a:r>
          </a:p>
          <a:p>
            <a:pPr marL="139700" indent="0">
              <a:buNone/>
            </a:pPr>
            <a:r>
              <a:rPr lang="pt-BR" sz="1800" dirty="0"/>
              <a:t> </a:t>
            </a:r>
            <a:r>
              <a:rPr lang="pt-BR" sz="1800" dirty="0" smtClean="0"/>
              <a:t>    pelas 2 fases o jogo vai </a:t>
            </a:r>
          </a:p>
          <a:p>
            <a:pPr marL="139700" indent="0">
              <a:buNone/>
            </a:pPr>
            <a:r>
              <a:rPr lang="pt-BR" sz="1800" dirty="0"/>
              <a:t> </a:t>
            </a:r>
            <a:r>
              <a:rPr lang="pt-BR" sz="1800" dirty="0" smtClean="0"/>
              <a:t>    apresentar a tela da Recompensa.                                      </a:t>
            </a:r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91629"/>
            <a:ext cx="2265187" cy="14677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242118"/>
            <a:ext cx="2265187" cy="14817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219822"/>
            <a:ext cx="2265187" cy="16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5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2051720" y="1131590"/>
            <a:ext cx="6282300" cy="4155926"/>
          </a:xfrm>
        </p:spPr>
        <p:txBody>
          <a:bodyPr/>
          <a:lstStyle/>
          <a:p>
            <a:r>
              <a:rPr lang="pt-BR" sz="1800" dirty="0"/>
              <a:t>O resultado foi satisfatório, de acordo com a proposta do </a:t>
            </a:r>
            <a:r>
              <a:rPr lang="pt-BR" sz="1800" dirty="0" smtClean="0"/>
              <a:t>jogo.</a:t>
            </a:r>
          </a:p>
          <a:p>
            <a:r>
              <a:rPr lang="pt-BR" sz="1800" dirty="0"/>
              <a:t>As crianças aceitaram muito bem o jogo, rapidamente entendia o objetivo. O jogo apresentou ser divertido e engraçado, as crianças demonstravam-se muito alegres </a:t>
            </a:r>
            <a:r>
              <a:rPr lang="pt-BR" sz="1800" dirty="0" smtClean="0"/>
              <a:t>.</a:t>
            </a:r>
          </a:p>
          <a:p>
            <a:r>
              <a:rPr lang="pt-BR" sz="1800" dirty="0"/>
              <a:t>Essa facilidade foi observada pelo fato das crianças já terem tido contado com essa tecnologia, e aparelho apresentado, o tablet e os comandos touch facilitarão muito a jogabilidades nas fases do Alfabeto, Cálculos e Jogo da </a:t>
            </a:r>
            <a:r>
              <a:rPr lang="pt-BR" sz="1800" dirty="0" smtClean="0"/>
              <a:t>Bexiga.</a:t>
            </a:r>
          </a:p>
          <a:p>
            <a:r>
              <a:rPr lang="pt-BR" sz="1800" dirty="0"/>
              <a:t>Nossa intenção no futuro é a ampliação de fases e aumentar o numero de jogos, a ideia em principio será acrescentar jogos de memoria, ensinar as cores e formas geométricas.</a:t>
            </a:r>
          </a:p>
          <a:p>
            <a:endParaRPr lang="pt-BR" sz="1800" dirty="0" smtClean="0"/>
          </a:p>
          <a:p>
            <a:endParaRPr lang="pt-BR" dirty="0"/>
          </a:p>
        </p:txBody>
      </p:sp>
      <p:sp>
        <p:nvSpPr>
          <p:cNvPr id="6" name="Google Shape;342;p12"/>
          <p:cNvSpPr txBox="1">
            <a:spLocks/>
          </p:cNvSpPr>
          <p:nvPr/>
        </p:nvSpPr>
        <p:spPr>
          <a:xfrm>
            <a:off x="0" y="40323"/>
            <a:ext cx="91440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RESULTADO</a:t>
            </a:r>
            <a:endParaRPr lang="pt-BR" sz="32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555776" y="195486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Reportagem</a:t>
            </a:r>
            <a:endParaRPr dirty="0"/>
          </a:p>
        </p:txBody>
      </p:sp>
      <p:sp>
        <p:nvSpPr>
          <p:cNvPr id="345" name="Google Shape;345;p12"/>
          <p:cNvSpPr txBox="1"/>
          <p:nvPr/>
        </p:nvSpPr>
        <p:spPr>
          <a:xfrm>
            <a:off x="251520" y="4621263"/>
            <a:ext cx="6954000" cy="53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pt-BR" sz="11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F</a:t>
            </a:r>
            <a:r>
              <a:rPr lang="en" sz="11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onte:  </a:t>
            </a:r>
            <a:r>
              <a:rPr lang="pt-BR" sz="1100" b="1" u="sng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https://</a:t>
            </a:r>
            <a:r>
              <a:rPr lang="pt-BR" sz="1100" b="1" u="sng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g1.globo.com/fantastico</a:t>
            </a: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8" name="Google Shape;561;p34"/>
          <p:cNvSpPr/>
          <p:nvPr/>
        </p:nvSpPr>
        <p:spPr>
          <a:xfrm>
            <a:off x="1979712" y="771550"/>
            <a:ext cx="6192688" cy="4355893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Reportage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7744" y="1038974"/>
            <a:ext cx="5616624" cy="3188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2987824" y="195486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Jogo Educa Kids</a:t>
            </a:r>
            <a:endParaRPr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2411760" y="1275606"/>
            <a:ext cx="5256584" cy="36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 alfabetização é um dos processos de aprendizagem mais importantes na vida de uma pessoa, o ato</a:t>
            </a:r>
            <a:r>
              <a:rPr lang="pt-BR" b="1" dirty="0"/>
              <a:t> de ler e escrever</a:t>
            </a:r>
            <a:r>
              <a:rPr lang="pt-BR" dirty="0"/>
              <a:t> de maneira adequada faz muita diferença na vida de um individuo.</a:t>
            </a:r>
          </a:p>
          <a:p>
            <a:r>
              <a:rPr lang="pt-BR" dirty="0"/>
              <a:t>É esse processo onde os educadores procuram dar mais atenção durante o período de educação inicial escolar, mas mesmo com todo esse esforço, tem encontrado bastante dificuldade, pois nos dias de hoje onde a criança antes mesmo de frequentar a escola já tem contato com diversos aparelhos como tablets, smartphone, smarttv e outros.  A criança já chega à escola com conhecimento de jogos lúdicos e dinâmicos e se depara com uma rotina bem diferente, esse impacto tem causado bastante dificuldade de </a:t>
            </a:r>
            <a:r>
              <a:rPr lang="pt-BR" dirty="0" smtClean="0"/>
              <a:t>concentração.</a:t>
            </a:r>
            <a:endParaRPr lang="en" dirty="0" smtClean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2987824" y="411510"/>
            <a:ext cx="4562100" cy="799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Jogo Educa Kids</a:t>
            </a:r>
            <a:endParaRPr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2411760" y="1275606"/>
            <a:ext cx="5256584" cy="36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 smtClean="0"/>
              <a:t>      </a:t>
            </a:r>
            <a:r>
              <a:rPr lang="pt-BR" dirty="0"/>
              <a:t>O jogo educa Kids vem de encontro com essa dificuldade dos professores, com o intuito de auxiliar e complementar a didática e roteiro da aula, com muitas brincadeiras e lições. O jogo tem quatro opções de escolha: Alfabeto, Cálculos, Jogo da Bexiga e jogo da Recompensa. Cada opção vem com diversas fases e vai aumentando o nível de dificuldade de acordo com a evolução do aluno.</a:t>
            </a:r>
          </a:p>
          <a:p>
            <a:r>
              <a:rPr lang="pt-BR" dirty="0"/>
              <a:t>A ideia é usar o jogo como bônus entre as aulas e gerar certa competição entre os alunos para ver quem consegue o maior recorde. O professor também pode usar o jogo como um reforço escolar, onde de uma forma divertida o aluno relembra o que foi passado em sala de aula.</a:t>
            </a:r>
          </a:p>
          <a:p>
            <a:pPr marL="0" lvl="0" indent="0">
              <a:buNone/>
            </a:pPr>
            <a:endParaRPr lang="en" dirty="0"/>
          </a:p>
          <a:p>
            <a:endParaRPr lang="en" dirty="0" smtClean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634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411760" y="123478"/>
            <a:ext cx="619268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Menu Principal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4283968" y="1312703"/>
            <a:ext cx="4608512" cy="3830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000" dirty="0" smtClean="0"/>
              <a:t>No </a:t>
            </a:r>
            <a:r>
              <a:rPr lang="pt-BR" sz="2000" dirty="0"/>
              <a:t>menu principal </a:t>
            </a:r>
            <a:r>
              <a:rPr lang="pt-BR" sz="2000" dirty="0" smtClean="0"/>
              <a:t>se </a:t>
            </a:r>
            <a:r>
              <a:rPr lang="pt-BR" sz="2000" dirty="0"/>
              <a:t>encontra quarto </a:t>
            </a:r>
            <a:r>
              <a:rPr lang="pt-BR" sz="2000" dirty="0" smtClean="0"/>
              <a:t>opções:</a:t>
            </a:r>
          </a:p>
          <a:p>
            <a:r>
              <a:rPr lang="pt-BR" sz="2000" dirty="0" smtClean="0"/>
              <a:t> Alfabeto.</a:t>
            </a:r>
          </a:p>
          <a:p>
            <a:r>
              <a:rPr lang="pt-BR" sz="2000" dirty="0" smtClean="0"/>
              <a:t>Cálculos.</a:t>
            </a:r>
          </a:p>
          <a:p>
            <a:r>
              <a:rPr lang="pt-BR" sz="2000" dirty="0" smtClean="0"/>
              <a:t>Jogo </a:t>
            </a:r>
            <a:r>
              <a:rPr lang="pt-BR" sz="2000" dirty="0"/>
              <a:t>da </a:t>
            </a:r>
            <a:r>
              <a:rPr lang="pt-BR" sz="2000" dirty="0" smtClean="0"/>
              <a:t>Bexiga. </a:t>
            </a:r>
          </a:p>
          <a:p>
            <a:r>
              <a:rPr lang="pt-BR" sz="2000" dirty="0" smtClean="0"/>
              <a:t>Jogo </a:t>
            </a:r>
            <a:r>
              <a:rPr lang="pt-BR" sz="2000" dirty="0"/>
              <a:t>da Recompensa.</a:t>
            </a:r>
          </a:p>
          <a:p>
            <a:r>
              <a:rPr lang="pt-BR" sz="2000" dirty="0"/>
              <a:t>No menu existe </a:t>
            </a:r>
            <a:r>
              <a:rPr lang="pt-BR" sz="2000" dirty="0" smtClean="0"/>
              <a:t>uma </a:t>
            </a:r>
          </a:p>
          <a:p>
            <a:r>
              <a:rPr lang="pt-BR" sz="2000" dirty="0" smtClean="0"/>
              <a:t>pontuação com o numero de           </a:t>
            </a:r>
          </a:p>
          <a:p>
            <a:pPr marL="139700" indent="0">
              <a:buNone/>
            </a:pPr>
            <a:r>
              <a:rPr lang="pt-BR" sz="2000" dirty="0"/>
              <a:t> </a:t>
            </a:r>
            <a:r>
              <a:rPr lang="pt-BR" sz="2000" dirty="0" smtClean="0"/>
              <a:t>   acertos.</a:t>
            </a:r>
            <a:endParaRPr lang="pt-BR" sz="2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635646"/>
            <a:ext cx="3312368" cy="2664296"/>
          </a:xfrm>
          <a:prstGeom prst="rect">
            <a:avLst/>
          </a:prstGeom>
        </p:spPr>
      </p:pic>
      <p:sp>
        <p:nvSpPr>
          <p:cNvPr id="19" name="Google Shape;741;p38"/>
          <p:cNvSpPr/>
          <p:nvPr/>
        </p:nvSpPr>
        <p:spPr>
          <a:xfrm>
            <a:off x="251520" y="1419622"/>
            <a:ext cx="4104457" cy="331236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627784" y="123478"/>
            <a:ext cx="619268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Jogo Alfabeto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995936" y="1203598"/>
            <a:ext cx="4608512" cy="3830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000" dirty="0" smtClean="0"/>
              <a:t>Nessa </a:t>
            </a:r>
            <a:r>
              <a:rPr lang="pt-BR" sz="2000" dirty="0"/>
              <a:t>fase ao iniciar o </a:t>
            </a:r>
            <a:r>
              <a:rPr lang="pt-BR" sz="2000" dirty="0" smtClean="0"/>
              <a:t>jogo, </a:t>
            </a:r>
            <a:r>
              <a:rPr lang="pt-BR" sz="2000" dirty="0"/>
              <a:t>apresenta três letras, a da parte superior representa a pergunta e as duas abaixo representa as </a:t>
            </a:r>
            <a:r>
              <a:rPr lang="pt-BR" sz="2000" dirty="0" smtClean="0"/>
              <a:t>alternativas.</a:t>
            </a:r>
          </a:p>
          <a:p>
            <a:r>
              <a:rPr lang="pt-BR" sz="2000" dirty="0"/>
              <a:t>. Nessa primeira fase o jogo deixa visível a letra da pergunta e executa um áudio com a pronúncia da letra e um exemplo para auxiliar a aprendizagem.</a:t>
            </a:r>
            <a:endParaRPr sz="2000" dirty="0"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97" y="1563638"/>
            <a:ext cx="363624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9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627784" y="123478"/>
            <a:ext cx="619268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Jogo Alfabeto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995936" y="1419622"/>
            <a:ext cx="4608512" cy="2952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000" dirty="0" smtClean="0"/>
              <a:t>Na </a:t>
            </a:r>
            <a:r>
              <a:rPr lang="pt-BR" sz="2000" dirty="0"/>
              <a:t>fase dois a única mudança vem na alternativa da pergunta, ao iniciar a segunda fase o jogo deixa oculta a letra da pergunta executando apenas o áudio com a pronúncia da letra, e só volta a apresentar a letra após a escolha da letra </a:t>
            </a:r>
            <a:r>
              <a:rPr lang="pt-BR" sz="2000" dirty="0" smtClean="0"/>
              <a:t>correta.</a:t>
            </a:r>
            <a:endParaRPr sz="2000" dirty="0"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97" y="1571864"/>
            <a:ext cx="3636243" cy="271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627784" y="115806"/>
            <a:ext cx="619268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Jogo Cálculos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995936" y="1275606"/>
            <a:ext cx="4608512" cy="415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 smtClean="0"/>
              <a:t>Menu Adição - o </a:t>
            </a:r>
            <a:r>
              <a:rPr lang="pt-BR" sz="1800" dirty="0"/>
              <a:t>jogo apresenta uma operação de adição e espera que o aluno escolha uma das três alternativas abaixo, ao escolher a alternativa errada é apresentado um X sobre a alternativa, ao clicar na alternativa correta o jogo executa um áudio com som referente ao acerto, coloca a alternativa correta no resultado da equação e adiciona mais um ponto ao placar da fase, e de dez em dez acertos o jogo acrescenta uma maior dificuldade.</a:t>
            </a:r>
          </a:p>
          <a:p>
            <a:endParaRPr sz="1800" dirty="0"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3" y="1571864"/>
            <a:ext cx="3619850" cy="271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0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627784" y="115806"/>
            <a:ext cx="619268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Jogo Cálculos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4283968" y="1512168"/>
            <a:ext cx="4608512" cy="415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400" dirty="0" smtClean="0"/>
              <a:t>Os Cálculos de Subtração, Multiplicação e Divisão funcionam da mesma maneira que o de Adição</a:t>
            </a:r>
            <a:endParaRPr sz="2400" dirty="0"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9" y="1580379"/>
            <a:ext cx="1809925" cy="13514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53" y="2283718"/>
            <a:ext cx="1806738" cy="1351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6" y="3219822"/>
            <a:ext cx="1794171" cy="13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848</Words>
  <Application>Microsoft Office PowerPoint</Application>
  <PresentationFormat>Apresentação na tela (16:9)</PresentationFormat>
  <Paragraphs>59</Paragraphs>
  <Slides>13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Helvetica Neue</vt:lpstr>
      <vt:lpstr>Bernard MT Condensed</vt:lpstr>
      <vt:lpstr>Nixie One</vt:lpstr>
      <vt:lpstr>Muli</vt:lpstr>
      <vt:lpstr>Berlin Sans FB Demi</vt:lpstr>
      <vt:lpstr>Imogen template</vt:lpstr>
      <vt:lpstr>Educa Kids: A Gamificação do Ensino para alfabetização de crianças</vt:lpstr>
      <vt:lpstr>Reportagem</vt:lpstr>
      <vt:lpstr>Jogo Educa Kids</vt:lpstr>
      <vt:lpstr>Jogo Educa Kids</vt:lpstr>
      <vt:lpstr>Menu Principal</vt:lpstr>
      <vt:lpstr>Jogo Alfabeto</vt:lpstr>
      <vt:lpstr>Jogo Alfabeto</vt:lpstr>
      <vt:lpstr>Jogo Cálculos</vt:lpstr>
      <vt:lpstr>Jogo Cálculos</vt:lpstr>
      <vt:lpstr>Jogo da Bexiga</vt:lpstr>
      <vt:lpstr>Jogo Recompensa</vt:lpstr>
      <vt:lpstr>Jogo Recompensa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 Kids: A Gamificação do Ensino para alfabetização de crianças</dc:title>
  <dc:creator>ROBSON</dc:creator>
  <cp:lastModifiedBy>ROBSON CARLOS</cp:lastModifiedBy>
  <cp:revision>21</cp:revision>
  <dcterms:modified xsi:type="dcterms:W3CDTF">2018-08-17T18:22:40Z</dcterms:modified>
</cp:coreProperties>
</file>